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5"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5943" autoAdjust="0"/>
  </p:normalViewPr>
  <p:slideViewPr>
    <p:cSldViewPr snapToGrid="0">
      <p:cViewPr varScale="1">
        <p:scale>
          <a:sx n="56" d="100"/>
          <a:sy n="56" d="100"/>
        </p:scale>
        <p:origin x="53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80678F-D90A-4E9E-9564-E7758F681107}" type="datetimeFigureOut">
              <a:rPr lang="en-US" smtClean="0"/>
              <a:t>10/5/2021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C835A7-C29F-4349-80DF-C35D94E147B2}" type="slidenum">
              <a:rPr lang="en-US" smtClean="0"/>
              <a:t>‹#›</a:t>
            </a:fld>
            <a:endParaRPr lang="en-US"/>
          </a:p>
        </p:txBody>
      </p:sp>
    </p:spTree>
    <p:extLst>
      <p:ext uri="{BB962C8B-B14F-4D97-AF65-F5344CB8AC3E}">
        <p14:creationId xmlns:p14="http://schemas.microsoft.com/office/powerpoint/2010/main" val="2277268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Depending on the clinical situation, physical examination of an infant requires modification of examination order. The normal heartbeat of an infant is between 120 and 170 beats every minute. Physical examination of an infant is also done by observing their appearance. Such observations may include checking the behavior of the arm, whereby the child unable to symmetrically move their arms would have their clavicle being broken or injured. Additionally, the capillary takes three seconds or less to refill. To assess this, one should press the sole of their arm or foot. Skin observation in infants is essential because it helps in diagnosis. For instance, when it is reddish-blue, it signifies a high value </a:t>
            </a:r>
            <a:r>
              <a:rPr lang="en-US" sz="1200">
                <a:effectLst/>
                <a:latin typeface="Times New Roman" panose="02020603050405020304" pitchFamily="18" charset="0"/>
                <a:ea typeface="Calibri" panose="020F0502020204030204" pitchFamily="34" charset="0"/>
                <a:cs typeface="Times New Roman" panose="02020603050405020304" pitchFamily="18" charset="0"/>
              </a:rPr>
              <a:t>of </a:t>
            </a:r>
            <a:r>
              <a:rPr lang="en-US" sz="1200" smtClean="0">
                <a:effectLst/>
                <a:latin typeface="Times New Roman" panose="02020603050405020304" pitchFamily="18" charset="0"/>
                <a:ea typeface="Calibri" panose="020F0502020204030204" pitchFamily="34" charset="0"/>
                <a:cs typeface="Times New Roman" panose="02020603050405020304" pitchFamily="18" charset="0"/>
              </a:rPr>
              <a:t>hematocrit</a:t>
            </a:r>
            <a:r>
              <a:rPr lang="en-US" sz="1200" kern="1200" smtClean="0">
                <a:solidFill>
                  <a:schemeClr val="tx1"/>
                </a:solidFill>
                <a:effectLst/>
                <a:latin typeface="+mn-lt"/>
                <a:ea typeface="+mn-ea"/>
                <a:cs typeface="+mn-cs"/>
              </a:rPr>
              <a:t>(Walsh, 2018).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DC835A7-C29F-4349-80DF-C35D94E147B2}" type="slidenum">
              <a:rPr lang="en-US" smtClean="0"/>
              <a:t>2</a:t>
            </a:fld>
            <a:endParaRPr lang="en-US"/>
          </a:p>
        </p:txBody>
      </p:sp>
    </p:spTree>
    <p:extLst>
      <p:ext uri="{BB962C8B-B14F-4D97-AF65-F5344CB8AC3E}">
        <p14:creationId xmlns:p14="http://schemas.microsoft.com/office/powerpoint/2010/main" val="3552815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physical examination can also be carried out on respiratory functioning. For newborn babies, their rate of respiration is between 40 and 60 seconds for every minute. Various factors influence this rate, and the providers should examine the respiration rate to detect any irregularity. Apnea is one condition that is characterized by the ceasing of breath for more than 20 seconds. For the chest, the newborns have their circumference being equal to the circumference of the head. Otherwise, they may have such malformations as protruding xiphisternum. For the abdomen, the person carrying out examination observes the abdomen's contour of the infant when they are quiet and calm. Through this examination, the examiner can detect such abnormalities as omphalocele and prune-belly syndrome.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DC835A7-C29F-4349-80DF-C35D94E147B2}" type="slidenum">
              <a:rPr lang="en-US" smtClean="0"/>
              <a:t>3</a:t>
            </a:fld>
            <a:endParaRPr lang="en-US"/>
          </a:p>
        </p:txBody>
      </p:sp>
    </p:spTree>
    <p:extLst>
      <p:ext uri="{BB962C8B-B14F-4D97-AF65-F5344CB8AC3E}">
        <p14:creationId xmlns:p14="http://schemas.microsoft.com/office/powerpoint/2010/main" val="3148772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ea typeface="Calibri" panose="020F0502020204030204" pitchFamily="34" charset="0"/>
              </a:rPr>
              <a:t>The physical examination can also be carried out in such aspects as crying. For an infant, having a vigorous and loud cry may signify a healthy child. A child may show signs of illnesses if they have a faint cry or are moaning. Other forms of physical examination in children include neurologic assessment, chest walls percussion, and auscultation, where the examiner listens to the sounds that lungs and heart produce. The ears can give good results, but a stethoscope may be more </a:t>
            </a:r>
            <a:r>
              <a:rPr lang="en-US" sz="1200" dirty="0" smtClean="0">
                <a:effectLst/>
                <a:latin typeface="Times New Roman" panose="02020603050405020304" pitchFamily="18" charset="0"/>
                <a:ea typeface="Calibri" panose="020F0502020204030204" pitchFamily="34" charset="0"/>
              </a:rPr>
              <a:t>effective</a:t>
            </a:r>
            <a:r>
              <a:rPr lang="en-US" sz="1200" kern="1200" dirty="0" smtClean="0">
                <a:solidFill>
                  <a:schemeClr val="tx1"/>
                </a:solidFill>
                <a:effectLst/>
                <a:latin typeface="+mn-lt"/>
                <a:ea typeface="+mn-ea"/>
                <a:cs typeface="+mn-cs"/>
              </a:rPr>
              <a:t>(Walsh, 2018). </a:t>
            </a:r>
            <a:endParaRPr lang="en-US" dirty="0"/>
          </a:p>
        </p:txBody>
      </p:sp>
      <p:sp>
        <p:nvSpPr>
          <p:cNvPr id="4" name="Slide Number Placeholder 3"/>
          <p:cNvSpPr>
            <a:spLocks noGrp="1"/>
          </p:cNvSpPr>
          <p:nvPr>
            <p:ph type="sldNum" sz="quarter" idx="5"/>
          </p:nvPr>
        </p:nvSpPr>
        <p:spPr/>
        <p:txBody>
          <a:bodyPr/>
          <a:lstStyle/>
          <a:p>
            <a:fld id="{FDC835A7-C29F-4349-80DF-C35D94E147B2}" type="slidenum">
              <a:rPr lang="en-US" smtClean="0"/>
              <a:t>4</a:t>
            </a:fld>
            <a:endParaRPr lang="en-US"/>
          </a:p>
        </p:txBody>
      </p:sp>
    </p:spTree>
    <p:extLst>
      <p:ext uri="{BB962C8B-B14F-4D97-AF65-F5344CB8AC3E}">
        <p14:creationId xmlns:p14="http://schemas.microsoft.com/office/powerpoint/2010/main" val="76614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This is where the examiner listens to the sounds of the gastrointestinal tract, lungs, and heart. This is mainly done using ears, but a stethoscope serves this purpose more effectively. During normal breathing, no sound is heard using a stethoscope. This means that any noise that is audible during this quiet time shows that there is abnormality. Other noises that are experienced during auscultation include wheezing, stertor, and stridor. Using the stethoscopes, the audible voices include wheezes and crackles. For effective results, auscultation should be carried out when the infant is quiet and calm. Through this process, the examiner assesses the symmetry and intensity of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breath</a:t>
            </a:r>
            <a:r>
              <a:rPr lang="en-US" sz="1200" kern="1200" dirty="0" smtClean="0">
                <a:solidFill>
                  <a:schemeClr val="tx1"/>
                </a:solidFill>
                <a:effectLst/>
                <a:latin typeface="+mn-lt"/>
                <a:ea typeface="+mn-ea"/>
                <a:cs typeface="+mn-cs"/>
              </a:rPr>
              <a:t>(Walsh, 2018).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DC835A7-C29F-4349-80DF-C35D94E147B2}" type="slidenum">
              <a:rPr lang="en-US" smtClean="0"/>
              <a:t>5</a:t>
            </a:fld>
            <a:endParaRPr lang="en-US"/>
          </a:p>
        </p:txBody>
      </p:sp>
    </p:spTree>
    <p:extLst>
      <p:ext uri="{BB962C8B-B14F-4D97-AF65-F5344CB8AC3E}">
        <p14:creationId xmlns:p14="http://schemas.microsoft.com/office/powerpoint/2010/main" val="2137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These examinations involve; growth assessment such as height, weight, and their percentiles; examination of other body parts such as skin, heart, nose, ears, eyes, throat, abdomen, etc., to recognize the contributing or underlying conditions. Several conditions that examiners associate respiratory diseases with the thorough general examination, such as adenopathy, atrophy, cerebral palsy, and developmental delay. After examination, if there is poor growth in height, weight, or both, it may indicate that the infant is in a critical condition.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DC835A7-C29F-4349-80DF-C35D94E147B2}" type="slidenum">
              <a:rPr lang="en-US" smtClean="0"/>
              <a:t>6</a:t>
            </a:fld>
            <a:endParaRPr lang="en-US"/>
          </a:p>
        </p:txBody>
      </p:sp>
    </p:spTree>
    <p:extLst>
      <p:ext uri="{BB962C8B-B14F-4D97-AF65-F5344CB8AC3E}">
        <p14:creationId xmlns:p14="http://schemas.microsoft.com/office/powerpoint/2010/main" val="378890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 the evaluation of an infant's obstruction of the airway, a procedure known as a measurement of the flow of gas when there is a forced expiratory maneuver. Diffusing capacity is used to assess whether the alveolar-capillary interface is functional. The test is carried out to the child as they exhale to RV for 20 seconds. This is followed by holding the breath for 8 to 12 seconds, after which they exhale quickly after the completion of breath-hold-time. If the D</a:t>
            </a:r>
            <a:r>
              <a:rPr lang="en-US" sz="1200" baseline="-25000" dirty="0">
                <a:effectLst/>
                <a:latin typeface="Times New Roman" panose="02020603050405020304" pitchFamily="18" charset="0"/>
                <a:ea typeface="Calibri" panose="020F0502020204030204" pitchFamily="34" charset="0"/>
                <a:cs typeface="Times New Roman" panose="02020603050405020304" pitchFamily="18" charset="0"/>
              </a:rPr>
              <a:t>LCO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has any abnormality, it shows changes in the pathology of the lungs. Reduced D</a:t>
            </a:r>
            <a:r>
              <a:rPr lang="en-US" sz="1200" baseline="-25000" dirty="0">
                <a:effectLst/>
                <a:latin typeface="Times New Roman" panose="02020603050405020304" pitchFamily="18" charset="0"/>
                <a:ea typeface="Calibri" panose="020F0502020204030204" pitchFamily="34" charset="0"/>
                <a:cs typeface="Times New Roman" panose="02020603050405020304" pitchFamily="18" charset="0"/>
              </a:rPr>
              <a:t>LCO</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may be an indication of a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problem</a:t>
            </a:r>
            <a:r>
              <a:rPr lang="en-US" sz="1200" kern="1200" dirty="0" smtClean="0">
                <a:solidFill>
                  <a:schemeClr val="tx1"/>
                </a:solidFill>
                <a:effectLst/>
                <a:latin typeface="+mn-lt"/>
                <a:ea typeface="+mn-ea"/>
                <a:cs typeface="+mn-cs"/>
              </a:rPr>
              <a:t>(Walsh, 2018).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DC835A7-C29F-4349-80DF-C35D94E147B2}" type="slidenum">
              <a:rPr lang="en-US" smtClean="0"/>
              <a:t>7</a:t>
            </a:fld>
            <a:endParaRPr lang="en-US"/>
          </a:p>
        </p:txBody>
      </p:sp>
    </p:spTree>
    <p:extLst>
      <p:ext uri="{BB962C8B-B14F-4D97-AF65-F5344CB8AC3E}">
        <p14:creationId xmlns:p14="http://schemas.microsoft.com/office/powerpoint/2010/main" val="204342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Static compliance is used to describe the elastic properties of the respiratory system. It is measured when there is no flow of air. On the other hand, Raw is used in the measurement of airflow that is non-elastic. The two are helpful to patients in such ways as;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Times New Roman" panose="02020603050405020304" pitchFamily="18" charset="0"/>
              <a:buChar cha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ones that receive diuretics for such diseases as bronchopulmonary dysplasia.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Times New Roman" panose="02020603050405020304" pitchFamily="18" charset="0"/>
              <a:buChar cha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Patients under aerosolized bronchodilator therapy.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Times New Roman" panose="02020603050405020304" pitchFamily="18" charset="0"/>
              <a:buChar cha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Patients suffering from pneumonia.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Times New Roman" panose="02020603050405020304" pitchFamily="18" charset="0"/>
              <a:buChar cha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Patients suffering from meconium aspiration syndrome.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Times New Roman" panose="02020603050405020304" pitchFamily="18" charset="0"/>
              <a:buChar cha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Those suffering from diaphragmatic hernia.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800"/>
              </a:spcAft>
              <a:buFont typeface="Times New Roman" panose="02020603050405020304" pitchFamily="18" charset="0"/>
              <a:buChar cha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Patients under high-frequency ventilation.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DC835A7-C29F-4349-80DF-C35D94E147B2}" type="slidenum">
              <a:rPr lang="en-US" smtClean="0"/>
              <a:t>8</a:t>
            </a:fld>
            <a:endParaRPr lang="en-US"/>
          </a:p>
        </p:txBody>
      </p:sp>
    </p:spTree>
    <p:extLst>
      <p:ext uri="{BB962C8B-B14F-4D97-AF65-F5344CB8AC3E}">
        <p14:creationId xmlns:p14="http://schemas.microsoft.com/office/powerpoint/2010/main" val="4138778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Through the automated computers, it is possible to measure complex variables of breathing at the bedside. The measurements are used to wean children from mechanical ventilation. They are also used to evaluate the status of pulmonary in a patient suffering from a neuromuscular condition. P0.1 is one such measurement and is used in the same way as MIP. However, P0.1 is used to measure the negative pressure that is produced within the first 100 milliseconds. It helps in the prediction of the ability to sustain weaning or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extubation</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from mechanical ventilation. Tension time index is another measure that helps in the prediction of weaning in mechanical ventilation. The tension time index is the product of the area integrated by the pressure curve and the ratio of time to cycle.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DC835A7-C29F-4349-80DF-C35D94E147B2}" type="slidenum">
              <a:rPr lang="en-US" smtClean="0"/>
              <a:t>9</a:t>
            </a:fld>
            <a:endParaRPr lang="en-US"/>
          </a:p>
        </p:txBody>
      </p:sp>
    </p:spTree>
    <p:extLst>
      <p:ext uri="{BB962C8B-B14F-4D97-AF65-F5344CB8AC3E}">
        <p14:creationId xmlns:p14="http://schemas.microsoft.com/office/powerpoint/2010/main" val="2199202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 the anatomy of the normal chest, it is possible to distinguish the radiograph of the chest because the tissues and organs absorb the x-ray beam differently. Due to the more excellent absorption of x-ray, there is white brightness in metallic and bone orthopedic appearance. This is also a result of the image receptor being less exposed. On the other hand, the air absorbs a tiny beam which makes expanded lungs to be black. Finally, fluid and organs with soft tissues exhibit gray shades between the black lungs and white bones. However, if the image receptor is not correctly exposed, it may lead to alteration of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grayscale</a:t>
            </a:r>
            <a:r>
              <a:rPr lang="en-US" sz="1200" kern="1200" dirty="0" smtClean="0">
                <a:solidFill>
                  <a:schemeClr val="tx1"/>
                </a:solidFill>
                <a:effectLst/>
                <a:latin typeface="+mn-lt"/>
                <a:ea typeface="+mn-ea"/>
                <a:cs typeface="+mn-cs"/>
              </a:rPr>
              <a:t>(Walsh, 2018).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DC835A7-C29F-4349-80DF-C35D94E147B2}" type="slidenum">
              <a:rPr lang="en-US" smtClean="0"/>
              <a:t>10</a:t>
            </a:fld>
            <a:endParaRPr lang="en-US"/>
          </a:p>
        </p:txBody>
      </p:sp>
    </p:spTree>
    <p:extLst>
      <p:ext uri="{BB962C8B-B14F-4D97-AF65-F5344CB8AC3E}">
        <p14:creationId xmlns:p14="http://schemas.microsoft.com/office/powerpoint/2010/main" val="805487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8FBC8C9-5E5E-4210-969C-3597FA842BE3}"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0C2C6-1E8D-425D-9A10-5304569E4A83}" type="slidenum">
              <a:rPr lang="en-US" smtClean="0"/>
              <a:t>‹#›</a:t>
            </a:fld>
            <a:endParaRPr lang="en-US"/>
          </a:p>
        </p:txBody>
      </p:sp>
    </p:spTree>
    <p:extLst>
      <p:ext uri="{BB962C8B-B14F-4D97-AF65-F5344CB8AC3E}">
        <p14:creationId xmlns:p14="http://schemas.microsoft.com/office/powerpoint/2010/main" val="3499281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8FBC8C9-5E5E-4210-969C-3597FA842BE3}"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0C2C6-1E8D-425D-9A10-5304569E4A83}" type="slidenum">
              <a:rPr lang="en-US" smtClean="0"/>
              <a:t>‹#›</a:t>
            </a:fld>
            <a:endParaRPr lang="en-US"/>
          </a:p>
        </p:txBody>
      </p:sp>
    </p:spTree>
    <p:extLst>
      <p:ext uri="{BB962C8B-B14F-4D97-AF65-F5344CB8AC3E}">
        <p14:creationId xmlns:p14="http://schemas.microsoft.com/office/powerpoint/2010/main" val="2263463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FBC8C9-5E5E-4210-969C-3597FA842BE3}"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0C2C6-1E8D-425D-9A10-5304569E4A83}" type="slidenum">
              <a:rPr lang="en-US" smtClean="0"/>
              <a:t>‹#›</a:t>
            </a:fld>
            <a:endParaRPr lang="en-US"/>
          </a:p>
        </p:txBody>
      </p:sp>
    </p:spTree>
    <p:extLst>
      <p:ext uri="{BB962C8B-B14F-4D97-AF65-F5344CB8AC3E}">
        <p14:creationId xmlns:p14="http://schemas.microsoft.com/office/powerpoint/2010/main" val="293310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8FBC8C9-5E5E-4210-969C-3597FA842BE3}"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20C2C6-1E8D-425D-9A10-5304569E4A83}" type="slidenum">
              <a:rPr lang="en-US" smtClean="0"/>
              <a:t>‹#›</a:t>
            </a:fld>
            <a:endParaRPr lang="en-US"/>
          </a:p>
        </p:txBody>
      </p:sp>
    </p:spTree>
    <p:extLst>
      <p:ext uri="{BB962C8B-B14F-4D97-AF65-F5344CB8AC3E}">
        <p14:creationId xmlns:p14="http://schemas.microsoft.com/office/powerpoint/2010/main" val="2045636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8FBC8C9-5E5E-4210-969C-3597FA842BE3}" type="datetimeFigureOut">
              <a:rPr lang="en-US" smtClean="0"/>
              <a:t>10/5/2021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20C2C6-1E8D-425D-9A10-5304569E4A83}" type="slidenum">
              <a:rPr lang="en-US" smtClean="0"/>
              <a:t>‹#›</a:t>
            </a:fld>
            <a:endParaRPr lang="en-US"/>
          </a:p>
        </p:txBody>
      </p:sp>
    </p:spTree>
    <p:extLst>
      <p:ext uri="{BB962C8B-B14F-4D97-AF65-F5344CB8AC3E}">
        <p14:creationId xmlns:p14="http://schemas.microsoft.com/office/powerpoint/2010/main" val="3263819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8FBC8C9-5E5E-4210-969C-3597FA842BE3}" type="datetimeFigureOut">
              <a:rPr lang="en-US" smtClean="0"/>
              <a:t>10/5/2021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20C2C6-1E8D-425D-9A10-5304569E4A83}" type="slidenum">
              <a:rPr lang="en-US" smtClean="0"/>
              <a:t>‹#›</a:t>
            </a:fld>
            <a:endParaRPr lang="en-US"/>
          </a:p>
        </p:txBody>
      </p:sp>
    </p:spTree>
    <p:extLst>
      <p:ext uri="{BB962C8B-B14F-4D97-AF65-F5344CB8AC3E}">
        <p14:creationId xmlns:p14="http://schemas.microsoft.com/office/powerpoint/2010/main" val="1441054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FBC8C9-5E5E-4210-969C-3597FA842BE3}" type="datetimeFigureOut">
              <a:rPr lang="en-US" smtClean="0"/>
              <a:t>10/5/2021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20C2C6-1E8D-425D-9A10-5304569E4A83}" type="slidenum">
              <a:rPr lang="en-US" smtClean="0"/>
              <a:t>‹#›</a:t>
            </a:fld>
            <a:endParaRPr lang="en-US"/>
          </a:p>
        </p:txBody>
      </p:sp>
    </p:spTree>
    <p:extLst>
      <p:ext uri="{BB962C8B-B14F-4D97-AF65-F5344CB8AC3E}">
        <p14:creationId xmlns:p14="http://schemas.microsoft.com/office/powerpoint/2010/main" val="3705784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FBC8C9-5E5E-4210-969C-3597FA842BE3}"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20C2C6-1E8D-425D-9A10-5304569E4A83}" type="slidenum">
              <a:rPr lang="en-US" smtClean="0"/>
              <a:t>‹#›</a:t>
            </a:fld>
            <a:endParaRPr lang="en-US"/>
          </a:p>
        </p:txBody>
      </p:sp>
    </p:spTree>
    <p:extLst>
      <p:ext uri="{BB962C8B-B14F-4D97-AF65-F5344CB8AC3E}">
        <p14:creationId xmlns:p14="http://schemas.microsoft.com/office/powerpoint/2010/main" val="2385748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FBC8C9-5E5E-4210-969C-3597FA842BE3}"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20C2C6-1E8D-425D-9A10-5304569E4A83}" type="slidenum">
              <a:rPr lang="en-US" smtClean="0"/>
              <a:t>‹#›</a:t>
            </a:fld>
            <a:endParaRPr lang="en-US"/>
          </a:p>
        </p:txBody>
      </p:sp>
    </p:spTree>
    <p:extLst>
      <p:ext uri="{BB962C8B-B14F-4D97-AF65-F5344CB8AC3E}">
        <p14:creationId xmlns:p14="http://schemas.microsoft.com/office/powerpoint/2010/main" val="622563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FBC8C9-5E5E-4210-969C-3597FA842BE3}"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0C2C6-1E8D-425D-9A10-5304569E4A83}" type="slidenum">
              <a:rPr lang="en-US" smtClean="0"/>
              <a:t>‹#›</a:t>
            </a:fld>
            <a:endParaRPr lang="en-US"/>
          </a:p>
        </p:txBody>
      </p:sp>
    </p:spTree>
    <p:extLst>
      <p:ext uri="{BB962C8B-B14F-4D97-AF65-F5344CB8AC3E}">
        <p14:creationId xmlns:p14="http://schemas.microsoft.com/office/powerpoint/2010/main" val="227429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FBC8C9-5E5E-4210-969C-3597FA842BE3}"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0C2C6-1E8D-425D-9A10-5304569E4A8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82978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FBC8C9-5E5E-4210-969C-3597FA842BE3}"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0C2C6-1E8D-425D-9A10-5304569E4A83}" type="slidenum">
              <a:rPr lang="en-US" smtClean="0"/>
              <a:t>‹#›</a:t>
            </a:fld>
            <a:endParaRPr lang="en-US"/>
          </a:p>
        </p:txBody>
      </p:sp>
    </p:spTree>
    <p:extLst>
      <p:ext uri="{BB962C8B-B14F-4D97-AF65-F5344CB8AC3E}">
        <p14:creationId xmlns:p14="http://schemas.microsoft.com/office/powerpoint/2010/main" val="17598683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FBC8C9-5E5E-4210-969C-3597FA842BE3}"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0C2C6-1E8D-425D-9A10-5304569E4A8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321338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FBC8C9-5E5E-4210-969C-3597FA842BE3}"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0C2C6-1E8D-425D-9A10-5304569E4A83}" type="slidenum">
              <a:rPr lang="en-US" smtClean="0"/>
              <a:t>‹#›</a:t>
            </a:fld>
            <a:endParaRPr lang="en-US"/>
          </a:p>
        </p:txBody>
      </p:sp>
    </p:spTree>
    <p:extLst>
      <p:ext uri="{BB962C8B-B14F-4D97-AF65-F5344CB8AC3E}">
        <p14:creationId xmlns:p14="http://schemas.microsoft.com/office/powerpoint/2010/main" val="900297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8FBC8C9-5E5E-4210-969C-3597FA842BE3}"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0C2C6-1E8D-425D-9A10-5304569E4A83}" type="slidenum">
              <a:rPr lang="en-US" smtClean="0"/>
              <a:t>‹#›</a:t>
            </a:fld>
            <a:endParaRPr lang="en-US"/>
          </a:p>
        </p:txBody>
      </p:sp>
    </p:spTree>
    <p:extLst>
      <p:ext uri="{BB962C8B-B14F-4D97-AF65-F5344CB8AC3E}">
        <p14:creationId xmlns:p14="http://schemas.microsoft.com/office/powerpoint/2010/main" val="4122827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8FBC8C9-5E5E-4210-969C-3597FA842BE3}"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20C2C6-1E8D-425D-9A10-5304569E4A83}" type="slidenum">
              <a:rPr lang="en-US" smtClean="0"/>
              <a:t>‹#›</a:t>
            </a:fld>
            <a:endParaRPr lang="en-US"/>
          </a:p>
        </p:txBody>
      </p:sp>
    </p:spTree>
    <p:extLst>
      <p:ext uri="{BB962C8B-B14F-4D97-AF65-F5344CB8AC3E}">
        <p14:creationId xmlns:p14="http://schemas.microsoft.com/office/powerpoint/2010/main" val="4004421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8FBC8C9-5E5E-4210-969C-3597FA842BE3}" type="datetimeFigureOut">
              <a:rPr lang="en-US" smtClean="0"/>
              <a:t>10/5/2021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A20C2C6-1E8D-425D-9A10-5304569E4A83}" type="slidenum">
              <a:rPr lang="en-US" smtClean="0"/>
              <a:t>‹#›</a:t>
            </a:fld>
            <a:endParaRPr lang="en-US"/>
          </a:p>
        </p:txBody>
      </p:sp>
    </p:spTree>
    <p:extLst>
      <p:ext uri="{BB962C8B-B14F-4D97-AF65-F5344CB8AC3E}">
        <p14:creationId xmlns:p14="http://schemas.microsoft.com/office/powerpoint/2010/main" val="774168454"/>
      </p:ext>
    </p:extLst>
  </p:cSld>
  <p:clrMap bg1="dk1" tx1="lt1" bg2="dk2" tx2="lt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 id="2147483868" r:id="rId13"/>
    <p:sldLayoutId id="2147483869" r:id="rId14"/>
    <p:sldLayoutId id="2147483870" r:id="rId15"/>
    <p:sldLayoutId id="214748387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7DEC07-4600-4E11-9DBF-EDE94A54CCAB}"/>
              </a:ext>
            </a:extLst>
          </p:cNvPr>
          <p:cNvSpPr>
            <a:spLocks noGrp="1"/>
          </p:cNvSpPr>
          <p:nvPr>
            <p:ph type="title"/>
          </p:nvPr>
        </p:nvSpPr>
        <p:spPr>
          <a:xfrm>
            <a:off x="838200" y="1"/>
            <a:ext cx="10515600" cy="7059168"/>
          </a:xfrm>
        </p:spPr>
        <p:txBody>
          <a:bodyPr>
            <a:normAutofit/>
          </a:bodyPr>
          <a:lstStyle/>
          <a:p>
            <a:pPr algn="ctr">
              <a:lnSpc>
                <a:spcPct val="200000"/>
              </a:lnSpc>
            </a:pPr>
            <a:r>
              <a:rPr lang="en-US" sz="2400" b="0" i="0" dirty="0">
                <a:solidFill>
                  <a:srgbClr val="1B1B1B"/>
                </a:solidFill>
                <a:effectLst/>
                <a:latin typeface="Times New Roman" panose="02020603050405020304" pitchFamily="18" charset="0"/>
                <a:cs typeface="Times New Roman" panose="02020603050405020304" pitchFamily="18" charset="0"/>
              </a:rPr>
              <a:t>Examination and Assessment of the Neonatal Pediatric Patient, Pulmonary Function Testing and Bedside Pulmonary Mechanics, Radiographic Assessment</a:t>
            </a: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Name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Institution</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Course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Instructor</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4105907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5AB8AD-59B4-4FE5-8416-334637CF3D70}"/>
              </a:ext>
            </a:extLst>
          </p:cNvPr>
          <p:cNvSpPr>
            <a:spLocks noGrp="1"/>
          </p:cNvSpPr>
          <p:nvPr>
            <p:ph type="title"/>
          </p:nvPr>
        </p:nvSpPr>
        <p:spPr/>
        <p:txBody>
          <a:bodyPr/>
          <a:lstStyle/>
          <a:p>
            <a:pPr algn="ct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Physical Examination of the Neonate</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A16BC78F-DE6C-4E9F-B04C-FAE515CB95D4}"/>
              </a:ext>
            </a:extLst>
          </p:cNvPr>
          <p:cNvSpPr>
            <a:spLocks noGrp="1"/>
          </p:cNvSpPr>
          <p:nvPr>
            <p:ph sz="half" idx="1"/>
          </p:nvPr>
        </p:nvSpPr>
        <p:spPr>
          <a:xfrm>
            <a:off x="1262688" y="1502535"/>
            <a:ext cx="4313864" cy="3777622"/>
          </a:xfrm>
        </p:spPr>
        <p:txBody>
          <a:bodyPr anchor="ctr">
            <a:normAutofit/>
          </a:bodyPr>
          <a:lstStyle/>
          <a:p>
            <a:pPr>
              <a:lnSpc>
                <a:spcPct val="200000"/>
              </a:lnSpc>
            </a:pPr>
            <a:r>
              <a:rPr lang="en-US" sz="2400" dirty="0">
                <a:latin typeface="Times New Roman" panose="02020603050405020304" pitchFamily="18" charset="0"/>
                <a:cs typeface="Times New Roman" panose="02020603050405020304" pitchFamily="18" charset="0"/>
              </a:rPr>
              <a:t>Observations done by;</a:t>
            </a:r>
          </a:p>
          <a:p>
            <a:pPr lvl="1">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Checking the behavior of the arm</a:t>
            </a:r>
          </a:p>
          <a:p>
            <a:pPr lvl="1">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Pressing the sole of the arm or foot</a:t>
            </a:r>
          </a:p>
        </p:txBody>
      </p:sp>
      <p:pic>
        <p:nvPicPr>
          <p:cNvPr id="5" name="Content Placeholder 4">
            <a:extLst>
              <a:ext uri="{FF2B5EF4-FFF2-40B4-BE49-F238E27FC236}">
                <a16:creationId xmlns:a16="http://schemas.microsoft.com/office/drawing/2014/main" xmlns="" id="{C91AD1BD-C93C-4C5E-8908-1E8512BF5A66}"/>
              </a:ext>
            </a:extLst>
          </p:cNvPr>
          <p:cNvPicPr>
            <a:picLocks noGrp="1" noChangeAspect="1"/>
          </p:cNvPicPr>
          <p:nvPr>
            <p:ph sz="half" idx="2"/>
          </p:nvPr>
        </p:nvPicPr>
        <p:blipFill>
          <a:blip r:embed="rId3"/>
          <a:stretch>
            <a:fillRect/>
          </a:stretch>
        </p:blipFill>
        <p:spPr>
          <a:xfrm>
            <a:off x="6876289" y="2304289"/>
            <a:ext cx="3377374" cy="2768568"/>
          </a:xfrm>
          <a:prstGeom prst="rect">
            <a:avLst/>
          </a:prstGeom>
        </p:spPr>
      </p:pic>
    </p:spTree>
    <p:extLst>
      <p:ext uri="{BB962C8B-B14F-4D97-AF65-F5344CB8AC3E}">
        <p14:creationId xmlns:p14="http://schemas.microsoft.com/office/powerpoint/2010/main" val="3347346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9B0401-74D8-472A-A515-AA8DA49C1563}"/>
              </a:ext>
            </a:extLst>
          </p:cNvPr>
          <p:cNvSpPr>
            <a:spLocks noGrp="1"/>
          </p:cNvSpPr>
          <p:nvPr>
            <p:ph type="title"/>
          </p:nvPr>
        </p:nvSpPr>
        <p:spPr/>
        <p:txBody>
          <a:bodyPr/>
          <a:lstStyle/>
          <a:p>
            <a:pPr algn="ct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Physical Examination of the Neonate</a:t>
            </a:r>
            <a:endParaRPr lang="en-US" dirty="0"/>
          </a:p>
        </p:txBody>
      </p:sp>
      <p:sp>
        <p:nvSpPr>
          <p:cNvPr id="3" name="Content Placeholder 2">
            <a:extLst>
              <a:ext uri="{FF2B5EF4-FFF2-40B4-BE49-F238E27FC236}">
                <a16:creationId xmlns:a16="http://schemas.microsoft.com/office/drawing/2014/main" xmlns="" id="{76FC03DF-134B-48AB-AFA6-EF91633D668A}"/>
              </a:ext>
            </a:extLst>
          </p:cNvPr>
          <p:cNvSpPr>
            <a:spLocks noGrp="1"/>
          </p:cNvSpPr>
          <p:nvPr>
            <p:ph sz="half" idx="1"/>
          </p:nvPr>
        </p:nvSpPr>
        <p:spPr>
          <a:xfrm>
            <a:off x="1378598" y="1702511"/>
            <a:ext cx="4313864" cy="3777622"/>
          </a:xfrm>
        </p:spPr>
        <p:txBody>
          <a:bodyPr anchor="ctr">
            <a:normAutofit/>
          </a:bodyPr>
          <a:lstStyle/>
          <a:p>
            <a:pPr>
              <a:lnSpc>
                <a:spcPct val="200000"/>
              </a:lnSpc>
            </a:pPr>
            <a:r>
              <a:rPr lang="en-US" dirty="0"/>
              <a:t>Respiration rate should be between 40 and 60 per minute</a:t>
            </a:r>
          </a:p>
          <a:p>
            <a:pPr>
              <a:lnSpc>
                <a:spcPct val="200000"/>
              </a:lnSpc>
            </a:pPr>
            <a:r>
              <a:rPr lang="en-US" dirty="0"/>
              <a:t>The circumference of the newborn’s chest should be equal to the circumference of their heads.</a:t>
            </a:r>
          </a:p>
          <a:p>
            <a:endParaRPr lang="en-US" dirty="0"/>
          </a:p>
        </p:txBody>
      </p:sp>
      <p:pic>
        <p:nvPicPr>
          <p:cNvPr id="5" name="Content Placeholder 4">
            <a:extLst>
              <a:ext uri="{FF2B5EF4-FFF2-40B4-BE49-F238E27FC236}">
                <a16:creationId xmlns:a16="http://schemas.microsoft.com/office/drawing/2014/main" xmlns="" id="{D34A0A72-E8FA-4CAA-817A-5E11BDD0EEDF}"/>
              </a:ext>
            </a:extLst>
          </p:cNvPr>
          <p:cNvPicPr>
            <a:picLocks noGrp="1" noChangeAspect="1"/>
          </p:cNvPicPr>
          <p:nvPr>
            <p:ph sz="half" idx="2"/>
          </p:nvPr>
        </p:nvPicPr>
        <p:blipFill>
          <a:blip r:embed="rId3"/>
          <a:stretch>
            <a:fillRect/>
          </a:stretch>
        </p:blipFill>
        <p:spPr>
          <a:xfrm>
            <a:off x="6858000" y="1752220"/>
            <a:ext cx="2986087" cy="3525424"/>
          </a:xfrm>
          <a:prstGeom prst="rect">
            <a:avLst/>
          </a:prstGeom>
        </p:spPr>
      </p:pic>
    </p:spTree>
    <p:extLst>
      <p:ext uri="{BB962C8B-B14F-4D97-AF65-F5344CB8AC3E}">
        <p14:creationId xmlns:p14="http://schemas.microsoft.com/office/powerpoint/2010/main" val="3674881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D92CDC-F8E0-4B29-85D9-32AF3DC7FD13}"/>
              </a:ext>
            </a:extLst>
          </p:cNvPr>
          <p:cNvSpPr>
            <a:spLocks noGrp="1"/>
          </p:cNvSpPr>
          <p:nvPr>
            <p:ph type="title"/>
          </p:nvPr>
        </p:nvSpPr>
        <p:spPr/>
        <p:txBody>
          <a:bodyPr>
            <a:normAutofit/>
          </a:bodyPr>
          <a:lstStyle/>
          <a:p>
            <a:pPr algn="ct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Physical Examination of the Neonate</a:t>
            </a:r>
            <a:endParaRPr lang="en-US" sz="2800" dirty="0"/>
          </a:p>
        </p:txBody>
      </p:sp>
      <p:sp>
        <p:nvSpPr>
          <p:cNvPr id="3" name="Content Placeholder 2">
            <a:extLst>
              <a:ext uri="{FF2B5EF4-FFF2-40B4-BE49-F238E27FC236}">
                <a16:creationId xmlns:a16="http://schemas.microsoft.com/office/drawing/2014/main" xmlns="" id="{0D504422-2491-44E6-BAC8-0C3B5302EAE6}"/>
              </a:ext>
            </a:extLst>
          </p:cNvPr>
          <p:cNvSpPr>
            <a:spLocks noGrp="1"/>
          </p:cNvSpPr>
          <p:nvPr>
            <p:ph sz="half" idx="1"/>
          </p:nvPr>
        </p:nvSpPr>
        <p:spPr/>
        <p:txBody>
          <a:bodyPr>
            <a:normAutofit fontScale="77500" lnSpcReduction="20000"/>
          </a:bodyPr>
          <a:lstStyle/>
          <a:p>
            <a:pPr>
              <a:lnSpc>
                <a:spcPct val="200000"/>
              </a:lnSpc>
            </a:pPr>
            <a:r>
              <a:rPr lang="en-US" sz="2400" dirty="0">
                <a:latin typeface="Times New Roman" panose="02020603050405020304" pitchFamily="18" charset="0"/>
                <a:cs typeface="Times New Roman" panose="02020603050405020304" pitchFamily="18" charset="0"/>
              </a:rPr>
              <a:t>Other forms of Physical examination include;</a:t>
            </a:r>
          </a:p>
          <a:p>
            <a:pPr lvl="2">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Crying</a:t>
            </a:r>
          </a:p>
          <a:p>
            <a:pPr lvl="2">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Neurologic assessment</a:t>
            </a:r>
          </a:p>
          <a:p>
            <a:pPr lvl="2">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Chest walls percussion</a:t>
            </a:r>
          </a:p>
          <a:p>
            <a:pPr lvl="2">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Auscultation</a:t>
            </a:r>
          </a:p>
        </p:txBody>
      </p:sp>
      <p:pic>
        <p:nvPicPr>
          <p:cNvPr id="5" name="Content Placeholder 4">
            <a:extLst>
              <a:ext uri="{FF2B5EF4-FFF2-40B4-BE49-F238E27FC236}">
                <a16:creationId xmlns:a16="http://schemas.microsoft.com/office/drawing/2014/main" xmlns="" id="{B72A5E04-2EE4-4A57-963C-437425203430}"/>
              </a:ext>
            </a:extLst>
          </p:cNvPr>
          <p:cNvPicPr>
            <a:picLocks noGrp="1" noChangeAspect="1"/>
          </p:cNvPicPr>
          <p:nvPr>
            <p:ph sz="half" idx="2"/>
          </p:nvPr>
        </p:nvPicPr>
        <p:blipFill>
          <a:blip r:embed="rId3"/>
          <a:stretch>
            <a:fillRect/>
          </a:stretch>
        </p:blipFill>
        <p:spPr>
          <a:xfrm>
            <a:off x="7800568" y="2005930"/>
            <a:ext cx="4519409" cy="3605911"/>
          </a:xfrm>
          <a:prstGeom prst="rect">
            <a:avLst/>
          </a:prstGeom>
        </p:spPr>
      </p:pic>
    </p:spTree>
    <p:extLst>
      <p:ext uri="{BB962C8B-B14F-4D97-AF65-F5344CB8AC3E}">
        <p14:creationId xmlns:p14="http://schemas.microsoft.com/office/powerpoint/2010/main" val="1163699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C2874C-F0D6-4F18-B9AA-0EC5A632030A}"/>
              </a:ext>
            </a:extLst>
          </p:cNvPr>
          <p:cNvSpPr>
            <a:spLocks noGrp="1"/>
          </p:cNvSpPr>
          <p:nvPr>
            <p:ph type="title"/>
          </p:nvPr>
        </p:nvSpPr>
        <p:spPr/>
        <p:txBody>
          <a:bodyPr/>
          <a:lstStyle/>
          <a:p>
            <a:pPr algn="ct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Physical Examination of the Neonate</a:t>
            </a:r>
            <a:endParaRPr lang="en-US" dirty="0"/>
          </a:p>
        </p:txBody>
      </p:sp>
      <p:sp>
        <p:nvSpPr>
          <p:cNvPr id="3" name="Text Placeholder 2">
            <a:extLst>
              <a:ext uri="{FF2B5EF4-FFF2-40B4-BE49-F238E27FC236}">
                <a16:creationId xmlns:a16="http://schemas.microsoft.com/office/drawing/2014/main" xmlns="" id="{009EB647-C10B-42CA-BDFB-F63FCAA37F52}"/>
              </a:ext>
            </a:extLst>
          </p:cNvPr>
          <p:cNvSpPr>
            <a:spLocks noGrp="1"/>
          </p:cNvSpPr>
          <p:nvPr>
            <p:ph type="body" idx="1"/>
          </p:nvPr>
        </p:nvSpPr>
        <p:spPr>
          <a:xfrm>
            <a:off x="839788" y="1681162"/>
            <a:ext cx="5157787" cy="1062037"/>
          </a:xfrm>
          <a:solidFill>
            <a:schemeClr val="bg1"/>
          </a:solidFill>
        </p:spPr>
        <p:txBody>
          <a:bodyPr>
            <a:normAutofit/>
          </a:bodyPr>
          <a:lstStyle/>
          <a:p>
            <a:pPr marL="0" marR="0" indent="0" algn="ctr">
              <a:lnSpc>
                <a:spcPct val="200000"/>
              </a:lnSpc>
              <a:spcBef>
                <a:spcPts val="0"/>
              </a:spcBef>
              <a:spcAft>
                <a:spcPts val="800"/>
              </a:spcAft>
            </a:pPr>
            <a:r>
              <a:rPr lang="en-US" sz="2600" b="1" dirty="0">
                <a:effectLst/>
                <a:latin typeface="Times New Roman" panose="02020603050405020304" pitchFamily="18" charset="0"/>
                <a:ea typeface="Calibri" panose="020F0502020204030204" pitchFamily="34" charset="0"/>
                <a:cs typeface="Times New Roman" panose="02020603050405020304" pitchFamily="18" charset="0"/>
              </a:rPr>
              <a:t>Auscultation</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Content Placeholder 3">
            <a:extLst>
              <a:ext uri="{FF2B5EF4-FFF2-40B4-BE49-F238E27FC236}">
                <a16:creationId xmlns:a16="http://schemas.microsoft.com/office/drawing/2014/main" xmlns="" id="{93893A42-F3CC-41BB-83DF-51867A5038ED}"/>
              </a:ext>
            </a:extLst>
          </p:cNvPr>
          <p:cNvSpPr>
            <a:spLocks noGrp="1"/>
          </p:cNvSpPr>
          <p:nvPr>
            <p:ph sz="half" idx="2"/>
          </p:nvPr>
        </p:nvSpPr>
        <p:spPr/>
        <p:txBody>
          <a:bodyPr>
            <a:normAutofit fontScale="70000" lnSpcReduction="20000"/>
          </a:bodyPr>
          <a:lstStyle/>
          <a:p>
            <a:pPr>
              <a:lnSpc>
                <a:spcPct val="200000"/>
              </a:lnSpc>
            </a:pPr>
            <a:r>
              <a:rPr lang="en-US" sz="2400" dirty="0">
                <a:latin typeface="Times New Roman" panose="02020603050405020304" pitchFamily="18" charset="0"/>
                <a:cs typeface="Times New Roman" panose="02020603050405020304" pitchFamily="18" charset="0"/>
              </a:rPr>
              <a:t>Involves assessing the sounds of the gastrointestinal tract, lungs, and the heart.</a:t>
            </a:r>
          </a:p>
          <a:p>
            <a:pPr>
              <a:lnSpc>
                <a:spcPct val="200000"/>
              </a:lnSpc>
            </a:pPr>
            <a:r>
              <a:rPr lang="en-US" sz="2400" dirty="0">
                <a:latin typeface="Times New Roman" panose="02020603050405020304" pitchFamily="18" charset="0"/>
                <a:cs typeface="Times New Roman" panose="02020603050405020304" pitchFamily="18" charset="0"/>
              </a:rPr>
              <a:t>Examiners can use ears or stethoscope</a:t>
            </a:r>
          </a:p>
          <a:p>
            <a:pPr>
              <a:lnSpc>
                <a:spcPct val="200000"/>
              </a:lnSpc>
            </a:pPr>
            <a:r>
              <a:rPr lang="en-US" sz="2400" dirty="0">
                <a:latin typeface="Times New Roman" panose="02020603050405020304" pitchFamily="18" charset="0"/>
                <a:cs typeface="Times New Roman" panose="02020603050405020304" pitchFamily="18" charset="0"/>
              </a:rPr>
              <a:t>Audible voices are wheezes and crackles</a:t>
            </a:r>
          </a:p>
          <a:p>
            <a:pPr>
              <a:lnSpc>
                <a:spcPct val="200000"/>
              </a:lnSpc>
            </a:pPr>
            <a:r>
              <a:rPr lang="en-US" sz="2400" dirty="0">
                <a:latin typeface="Times New Roman" panose="02020603050405020304" pitchFamily="18" charset="0"/>
                <a:cs typeface="Times New Roman" panose="02020603050405020304" pitchFamily="18" charset="0"/>
              </a:rPr>
              <a:t>Stethoscope is more effective than ears</a:t>
            </a:r>
          </a:p>
        </p:txBody>
      </p:sp>
      <p:sp>
        <p:nvSpPr>
          <p:cNvPr id="5" name="Text Placeholder 4">
            <a:extLst>
              <a:ext uri="{FF2B5EF4-FFF2-40B4-BE49-F238E27FC236}">
                <a16:creationId xmlns:a16="http://schemas.microsoft.com/office/drawing/2014/main" xmlns="" id="{8D89F3BC-BA17-40BC-B8E8-B0EB2F4FAFD4}"/>
              </a:ext>
            </a:extLst>
          </p:cNvPr>
          <p:cNvSpPr>
            <a:spLocks noGrp="1"/>
          </p:cNvSpPr>
          <p:nvPr>
            <p:ph type="body" sz="quarter" idx="3"/>
          </p:nvPr>
        </p:nvSpPr>
        <p:spPr/>
        <p:txBody>
          <a:bodyPr>
            <a:normAutofit/>
          </a:bodyPr>
          <a:lstStyle/>
          <a:p>
            <a:r>
              <a:rPr lang="en-US" dirty="0"/>
              <a:t> </a:t>
            </a:r>
          </a:p>
        </p:txBody>
      </p:sp>
      <p:pic>
        <p:nvPicPr>
          <p:cNvPr id="7" name="Content Placeholder 6">
            <a:extLst>
              <a:ext uri="{FF2B5EF4-FFF2-40B4-BE49-F238E27FC236}">
                <a16:creationId xmlns:a16="http://schemas.microsoft.com/office/drawing/2014/main" xmlns="" id="{D8C326AB-4F20-4410-9801-D2A4103A7439}"/>
              </a:ext>
            </a:extLst>
          </p:cNvPr>
          <p:cNvPicPr>
            <a:picLocks noGrp="1" noChangeAspect="1"/>
          </p:cNvPicPr>
          <p:nvPr>
            <p:ph sz="quarter" idx="4"/>
          </p:nvPr>
        </p:nvPicPr>
        <p:blipFill>
          <a:blip r:embed="rId3"/>
          <a:stretch>
            <a:fillRect/>
          </a:stretch>
        </p:blipFill>
        <p:spPr>
          <a:xfrm>
            <a:off x="5666581" y="3284537"/>
            <a:ext cx="3028950" cy="2209800"/>
          </a:xfrm>
          <a:prstGeom prst="rect">
            <a:avLst/>
          </a:prstGeom>
        </p:spPr>
      </p:pic>
    </p:spTree>
    <p:extLst>
      <p:ext uri="{BB962C8B-B14F-4D97-AF65-F5344CB8AC3E}">
        <p14:creationId xmlns:p14="http://schemas.microsoft.com/office/powerpoint/2010/main" val="3789041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2F50DE-FC23-4ACA-BFCC-EE0D1550B75E}"/>
              </a:ext>
            </a:extLst>
          </p:cNvPr>
          <p:cNvSpPr>
            <a:spLocks noGrp="1"/>
          </p:cNvSpPr>
          <p:nvPr>
            <p:ph type="title"/>
          </p:nvPr>
        </p:nvSpPr>
        <p:spPr/>
        <p:txBody>
          <a:bodyPr/>
          <a:lstStyle/>
          <a:p>
            <a:pPr algn="ct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Physical Examination of the Neonate</a:t>
            </a:r>
            <a:endParaRPr lang="en-US" dirty="0"/>
          </a:p>
        </p:txBody>
      </p:sp>
      <p:sp>
        <p:nvSpPr>
          <p:cNvPr id="3" name="Text Placeholder 2">
            <a:extLst>
              <a:ext uri="{FF2B5EF4-FFF2-40B4-BE49-F238E27FC236}">
                <a16:creationId xmlns:a16="http://schemas.microsoft.com/office/drawing/2014/main" xmlns="" id="{55BB2414-5FC0-4A8A-852C-569D6DEAC081}"/>
              </a:ext>
            </a:extLst>
          </p:cNvPr>
          <p:cNvSpPr>
            <a:spLocks noGrp="1"/>
          </p:cNvSpPr>
          <p:nvPr>
            <p:ph type="body" idx="1"/>
          </p:nvPr>
        </p:nvSpPr>
        <p:spPr>
          <a:xfrm>
            <a:off x="839788" y="1681162"/>
            <a:ext cx="5157787" cy="1062037"/>
          </a:xfrm>
        </p:spPr>
        <p:txBody>
          <a:bodyPr>
            <a:normAutofit/>
          </a:bodyPr>
          <a:lstStyle/>
          <a:p>
            <a:pPr marL="0" marR="0" indent="0" algn="ctr">
              <a:lnSpc>
                <a:spcPct val="200000"/>
              </a:lnSpc>
              <a:spcBef>
                <a:spcPts val="0"/>
              </a:spcBef>
              <a:spcAft>
                <a:spcPts val="800"/>
              </a:spcAft>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Non-Pulmonary Examination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Content Placeholder 3">
            <a:extLst>
              <a:ext uri="{FF2B5EF4-FFF2-40B4-BE49-F238E27FC236}">
                <a16:creationId xmlns:a16="http://schemas.microsoft.com/office/drawing/2014/main" xmlns="" id="{822DDA88-F8ED-4007-A38C-4FA18C3BDD29}"/>
              </a:ext>
            </a:extLst>
          </p:cNvPr>
          <p:cNvSpPr>
            <a:spLocks noGrp="1"/>
          </p:cNvSpPr>
          <p:nvPr>
            <p:ph sz="half" idx="2"/>
          </p:nvPr>
        </p:nvSpPr>
        <p:spPr>
          <a:xfrm>
            <a:off x="1654682" y="2433057"/>
            <a:ext cx="4342893" cy="3354060"/>
          </a:xfrm>
        </p:spPr>
        <p:txBody>
          <a:bodyPr anchor="ctr"/>
          <a:lstStyle/>
          <a:p>
            <a:pPr>
              <a:lnSpc>
                <a:spcPct val="200000"/>
              </a:lnSpc>
            </a:pPr>
            <a:r>
              <a:rPr lang="en-US" dirty="0"/>
              <a:t>It involves;</a:t>
            </a:r>
          </a:p>
          <a:p>
            <a:pPr lvl="1">
              <a:lnSpc>
                <a:spcPct val="200000"/>
              </a:lnSpc>
              <a:buFont typeface="Wingdings" panose="05000000000000000000" pitchFamily="2" charset="2"/>
              <a:buChar char="Ø"/>
            </a:pPr>
            <a:r>
              <a:rPr lang="en-US" dirty="0"/>
              <a:t> Growth assessment</a:t>
            </a:r>
          </a:p>
          <a:p>
            <a:pPr lvl="1">
              <a:lnSpc>
                <a:spcPct val="200000"/>
              </a:lnSpc>
              <a:buFont typeface="Wingdings" panose="05000000000000000000" pitchFamily="2" charset="2"/>
              <a:buChar char="Ø"/>
            </a:pPr>
            <a:r>
              <a:rPr lang="en-US" dirty="0"/>
              <a:t>Examination of body parts</a:t>
            </a:r>
          </a:p>
        </p:txBody>
      </p:sp>
      <p:sp>
        <p:nvSpPr>
          <p:cNvPr id="5" name="Text Placeholder 4">
            <a:extLst>
              <a:ext uri="{FF2B5EF4-FFF2-40B4-BE49-F238E27FC236}">
                <a16:creationId xmlns:a16="http://schemas.microsoft.com/office/drawing/2014/main" xmlns="" id="{9B329DDA-5BA4-40F8-9880-4DF50BC31A1C}"/>
              </a:ext>
            </a:extLst>
          </p:cNvPr>
          <p:cNvSpPr>
            <a:spLocks noGrp="1"/>
          </p:cNvSpPr>
          <p:nvPr>
            <p:ph type="body" sz="quarter" idx="3"/>
          </p:nvPr>
        </p:nvSpPr>
        <p:spPr/>
        <p:txBody>
          <a:bodyPr>
            <a:normAutofit/>
          </a:bodyPr>
          <a:lstStyle/>
          <a:p>
            <a:r>
              <a:rPr lang="en-US" dirty="0"/>
              <a:t> </a:t>
            </a:r>
          </a:p>
        </p:txBody>
      </p:sp>
      <p:pic>
        <p:nvPicPr>
          <p:cNvPr id="7" name="Content Placeholder 6">
            <a:extLst>
              <a:ext uri="{FF2B5EF4-FFF2-40B4-BE49-F238E27FC236}">
                <a16:creationId xmlns:a16="http://schemas.microsoft.com/office/drawing/2014/main" xmlns="" id="{967060F4-3E22-45C1-A8F7-BCB3B08A1F89}"/>
              </a:ext>
            </a:extLst>
          </p:cNvPr>
          <p:cNvPicPr>
            <a:picLocks noGrp="1" noChangeAspect="1"/>
          </p:cNvPicPr>
          <p:nvPr>
            <p:ph sz="quarter" idx="4"/>
          </p:nvPr>
        </p:nvPicPr>
        <p:blipFill>
          <a:blip r:embed="rId3"/>
          <a:stretch>
            <a:fillRect/>
          </a:stretch>
        </p:blipFill>
        <p:spPr>
          <a:xfrm>
            <a:off x="6986016" y="1849086"/>
            <a:ext cx="3099657" cy="4744373"/>
          </a:xfrm>
          <a:prstGeom prst="rect">
            <a:avLst/>
          </a:prstGeom>
        </p:spPr>
      </p:pic>
    </p:spTree>
    <p:extLst>
      <p:ext uri="{BB962C8B-B14F-4D97-AF65-F5344CB8AC3E}">
        <p14:creationId xmlns:p14="http://schemas.microsoft.com/office/powerpoint/2010/main" val="1874623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92EB68-1E7E-4CB1-99D1-B8DF2C82633C}"/>
              </a:ext>
            </a:extLst>
          </p:cNvPr>
          <p:cNvSpPr>
            <a:spLocks noGrp="1"/>
          </p:cNvSpPr>
          <p:nvPr>
            <p:ph type="title"/>
          </p:nvPr>
        </p:nvSpPr>
        <p:spPr/>
        <p:txBody>
          <a:bodyPr>
            <a:normAutofit fontScale="90000"/>
          </a:bodyPr>
          <a:lstStyle/>
          <a:p>
            <a:pPr marL="342900" marR="0" lvl="0" indent="-342900" algn="ctr">
              <a:lnSpc>
                <a:spcPct val="200000"/>
              </a:lnSpc>
              <a:spcBef>
                <a:spcPts val="0"/>
              </a:spcBef>
              <a:spcAft>
                <a:spcPts val="800"/>
              </a:spcAft>
            </a:pPr>
            <a:r>
              <a:rPr lang="en-US" sz="2700" b="1" dirty="0">
                <a:effectLst/>
                <a:latin typeface="Times New Roman" panose="02020603050405020304" pitchFamily="18" charset="0"/>
                <a:ea typeface="Calibri" panose="020F0502020204030204" pitchFamily="34" charset="0"/>
                <a:cs typeface="Times New Roman" panose="02020603050405020304" pitchFamily="18" charset="0"/>
              </a:rPr>
              <a:t>Pulmonary Function Testing and Bedside Pulmonary Mechanics</a:t>
            </a:r>
            <a:r>
              <a:rPr lang="en-US" sz="4000" dirty="0">
                <a:effectLst/>
                <a:latin typeface="Calibri" panose="020F0502020204030204" pitchFamily="34" charset="0"/>
                <a:ea typeface="Calibri" panose="020F0502020204030204" pitchFamily="34" charset="0"/>
                <a:cs typeface="Times New Roman" panose="02020603050405020304" pitchFamily="18" charset="0"/>
              </a:rPr>
              <a:t/>
            </a:r>
            <a:br>
              <a:rPr lang="en-US" sz="4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6BC180B1-EE1D-4BE2-8B80-FB086C1F43E6}"/>
              </a:ext>
            </a:extLst>
          </p:cNvPr>
          <p:cNvSpPr>
            <a:spLocks noGrp="1"/>
          </p:cNvSpPr>
          <p:nvPr>
            <p:ph sz="half" idx="1"/>
          </p:nvPr>
        </p:nvSpPr>
        <p:spPr>
          <a:xfrm>
            <a:off x="1764964" y="2159358"/>
            <a:ext cx="4313864" cy="3777622"/>
          </a:xfrm>
        </p:spPr>
        <p:txBody>
          <a:bodyPr anchor="ctr"/>
          <a:lstStyle/>
          <a:p>
            <a:r>
              <a:rPr lang="en-US" dirty="0"/>
              <a:t>Procedure for gas-flow measurement;</a:t>
            </a:r>
          </a:p>
          <a:p>
            <a:pPr lvl="1">
              <a:buFont typeface="Wingdings" panose="05000000000000000000" pitchFamily="2" charset="2"/>
              <a:buChar char="Ø"/>
            </a:pPr>
            <a:r>
              <a:rPr lang="en-US" dirty="0"/>
              <a:t>Assessment of alveolar-capillary interface</a:t>
            </a:r>
          </a:p>
          <a:p>
            <a:pPr lvl="1">
              <a:buFont typeface="Wingdings" panose="05000000000000000000" pitchFamily="2" charset="2"/>
              <a:buChar char="Ø"/>
            </a:pPr>
            <a:r>
              <a:rPr lang="en-US" dirty="0"/>
              <a:t> Exhalation to RV for 20 seconds</a:t>
            </a:r>
          </a:p>
          <a:p>
            <a:pPr lvl="1">
              <a:buFont typeface="Wingdings" panose="05000000000000000000" pitchFamily="2" charset="2"/>
              <a:buChar char="Ø"/>
            </a:pPr>
            <a:r>
              <a:rPr lang="en-US" dirty="0"/>
              <a:t>Holding breath for 8 to 12 seconds</a:t>
            </a:r>
          </a:p>
          <a:p>
            <a:pPr lvl="1">
              <a:buFont typeface="Wingdings" panose="05000000000000000000" pitchFamily="2" charset="2"/>
              <a:buChar char="Ø"/>
            </a:pPr>
            <a:r>
              <a:rPr lang="en-US" dirty="0"/>
              <a:t>Exhaling the held breath quickly</a:t>
            </a:r>
          </a:p>
          <a:p>
            <a:pPr marL="457200" lvl="1" indent="0">
              <a:buNone/>
            </a:pPr>
            <a:endParaRPr lang="en-US" dirty="0"/>
          </a:p>
        </p:txBody>
      </p:sp>
      <p:pic>
        <p:nvPicPr>
          <p:cNvPr id="5" name="Content Placeholder 4">
            <a:extLst>
              <a:ext uri="{FF2B5EF4-FFF2-40B4-BE49-F238E27FC236}">
                <a16:creationId xmlns:a16="http://schemas.microsoft.com/office/drawing/2014/main" xmlns="" id="{32B7BA0F-3F0F-4377-8F82-B8626CD500BF}"/>
              </a:ext>
            </a:extLst>
          </p:cNvPr>
          <p:cNvPicPr>
            <a:picLocks noGrp="1" noChangeAspect="1"/>
          </p:cNvPicPr>
          <p:nvPr>
            <p:ph sz="half" idx="2"/>
          </p:nvPr>
        </p:nvPicPr>
        <p:blipFill>
          <a:blip r:embed="rId3"/>
          <a:stretch>
            <a:fillRect/>
          </a:stretch>
        </p:blipFill>
        <p:spPr>
          <a:xfrm>
            <a:off x="6451456" y="2523745"/>
            <a:ext cx="3987944" cy="2549112"/>
          </a:xfrm>
          <a:prstGeom prst="rect">
            <a:avLst/>
          </a:prstGeom>
        </p:spPr>
      </p:pic>
    </p:spTree>
    <p:extLst>
      <p:ext uri="{BB962C8B-B14F-4D97-AF65-F5344CB8AC3E}">
        <p14:creationId xmlns:p14="http://schemas.microsoft.com/office/powerpoint/2010/main" val="3015280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2AFA8D-F9EE-43B3-9FEE-E390078458C1}"/>
              </a:ext>
            </a:extLst>
          </p:cNvPr>
          <p:cNvSpPr>
            <a:spLocks noGrp="1"/>
          </p:cNvSpPr>
          <p:nvPr>
            <p:ph type="title"/>
          </p:nvPr>
        </p:nvSpPr>
        <p:spPr/>
        <p:txBody>
          <a:bodyPr>
            <a:normAutofit/>
          </a:bodyPr>
          <a:lstStyle/>
          <a:p>
            <a:pPr algn="ctr"/>
            <a:r>
              <a:rPr lang="en-US" sz="2800" b="1" i="0" dirty="0">
                <a:solidFill>
                  <a:srgbClr val="1B1B1B"/>
                </a:solidFill>
                <a:effectLst/>
                <a:latin typeface="Times New Roman" panose="02020603050405020304" pitchFamily="18" charset="0"/>
                <a:cs typeface="Times New Roman" panose="02020603050405020304" pitchFamily="18" charset="0"/>
              </a:rPr>
              <a:t>Pulmonary Function Testing and Bedside Pulmonary Mechanics</a:t>
            </a:r>
            <a:endParaRPr lang="en-US" sz="2800" b="1"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xmlns="" id="{B4CEDDCD-941E-4AC3-89D2-57E0B51AE446}"/>
              </a:ext>
            </a:extLst>
          </p:cNvPr>
          <p:cNvSpPr>
            <a:spLocks noGrp="1"/>
          </p:cNvSpPr>
          <p:nvPr>
            <p:ph type="body" idx="1"/>
          </p:nvPr>
        </p:nvSpPr>
        <p:spPr/>
        <p:txBody>
          <a:bodyPr>
            <a:normAutofit fontScale="77500" lnSpcReduction="20000"/>
          </a:bodyPr>
          <a:lstStyle/>
          <a:p>
            <a:pPr algn="ctr"/>
            <a:r>
              <a:rPr lang="en-US" sz="2400" b="1" dirty="0">
                <a:effectLst/>
                <a:latin typeface="Times New Roman" panose="02020603050405020304" pitchFamily="18" charset="0"/>
                <a:ea typeface="Calibri" panose="020F0502020204030204" pitchFamily="34" charset="0"/>
              </a:rPr>
              <a:t>Measurement of Static Compliance and Airway Resistance</a:t>
            </a:r>
            <a:endParaRPr lang="en-US" dirty="0"/>
          </a:p>
        </p:txBody>
      </p:sp>
      <p:sp>
        <p:nvSpPr>
          <p:cNvPr id="4" name="Content Placeholder 3">
            <a:extLst>
              <a:ext uri="{FF2B5EF4-FFF2-40B4-BE49-F238E27FC236}">
                <a16:creationId xmlns:a16="http://schemas.microsoft.com/office/drawing/2014/main" xmlns="" id="{DB27B0DE-845B-47EE-A53A-9E4B5664637F}"/>
              </a:ext>
            </a:extLst>
          </p:cNvPr>
          <p:cNvSpPr>
            <a:spLocks noGrp="1"/>
          </p:cNvSpPr>
          <p:nvPr>
            <p:ph sz="half" idx="2"/>
          </p:nvPr>
        </p:nvSpPr>
        <p:spPr/>
        <p:txBody>
          <a:bodyPr anchor="ctr">
            <a:normAutofit fontScale="32500" lnSpcReduction="20000"/>
          </a:bodyPr>
          <a:lstStyle/>
          <a:p>
            <a:pPr>
              <a:lnSpc>
                <a:spcPct val="170000"/>
              </a:lnSpc>
            </a:pPr>
            <a:r>
              <a:rPr lang="en-US" sz="3800" dirty="0">
                <a:latin typeface="Times New Roman" panose="02020603050405020304" pitchFamily="18" charset="0"/>
                <a:cs typeface="Times New Roman" panose="02020603050405020304" pitchFamily="18" charset="0"/>
              </a:rPr>
              <a:t>Static compliance and Raw measurement are helpful in the following ways;</a:t>
            </a:r>
          </a:p>
          <a:p>
            <a:pPr marL="800100" lvl="1" indent="-342900">
              <a:lnSpc>
                <a:spcPct val="170000"/>
              </a:lnSpc>
              <a:spcBef>
                <a:spcPts val="0"/>
              </a:spcBef>
              <a:buFont typeface="Times New Roman" panose="02020603050405020304" pitchFamily="18" charset="0"/>
              <a:buChar char="-"/>
              <a:defRPr/>
            </a:pPr>
            <a:r>
              <a:rPr kumimoji="0" lang="en-US" sz="3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Patients under aerosolized bronchodilator therapy.</a:t>
            </a:r>
          </a:p>
          <a:p>
            <a:pPr marL="800100" lvl="1" indent="-342900">
              <a:lnSpc>
                <a:spcPct val="170000"/>
              </a:lnSpc>
              <a:spcBef>
                <a:spcPts val="0"/>
              </a:spcBef>
              <a:buFont typeface="Times New Roman" panose="02020603050405020304" pitchFamily="18" charset="0"/>
              <a:buChar char="-"/>
              <a:defRPr/>
            </a:pPr>
            <a:r>
              <a:rPr kumimoji="0" lang="en-US" sz="3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Patients suffering from pneumonia.</a:t>
            </a:r>
          </a:p>
          <a:p>
            <a:pPr marL="800100" lvl="1" indent="-342900">
              <a:lnSpc>
                <a:spcPct val="170000"/>
              </a:lnSpc>
              <a:spcBef>
                <a:spcPts val="0"/>
              </a:spcBef>
              <a:buFont typeface="Times New Roman" panose="02020603050405020304" pitchFamily="18" charset="0"/>
              <a:buChar char="-"/>
              <a:defRPr/>
            </a:pPr>
            <a:r>
              <a:rPr kumimoji="0" lang="en-US" sz="3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Patients suffering from meconium aspiration syndrome.</a:t>
            </a:r>
          </a:p>
          <a:p>
            <a:pPr marL="800100" lvl="1" indent="-342900">
              <a:lnSpc>
                <a:spcPct val="170000"/>
              </a:lnSpc>
              <a:spcBef>
                <a:spcPts val="0"/>
              </a:spcBef>
              <a:buFont typeface="Times New Roman" panose="02020603050405020304" pitchFamily="18" charset="0"/>
              <a:buChar char="-"/>
              <a:defRPr/>
            </a:pPr>
            <a:r>
              <a:rPr kumimoji="0" lang="en-US" sz="3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Those suffering from diaphragmatic hernia. </a:t>
            </a:r>
          </a:p>
          <a:p>
            <a:pPr marL="800100" lvl="1" indent="-342900">
              <a:lnSpc>
                <a:spcPct val="170000"/>
              </a:lnSpc>
              <a:spcBef>
                <a:spcPts val="0"/>
              </a:spcBef>
              <a:spcAft>
                <a:spcPts val="800"/>
              </a:spcAft>
              <a:buFont typeface="Times New Roman" panose="02020603050405020304" pitchFamily="18" charset="0"/>
              <a:buChar char="-"/>
              <a:defRPr/>
            </a:pPr>
            <a:r>
              <a:rPr kumimoji="0" lang="en-US" sz="3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Patients under high-frequency ventilation. </a:t>
            </a:r>
          </a:p>
          <a:p>
            <a:pPr marL="457200" lvl="1" indent="0">
              <a:buNone/>
            </a:pPr>
            <a:endParaRPr lang="en-US" dirty="0"/>
          </a:p>
        </p:txBody>
      </p:sp>
      <p:sp>
        <p:nvSpPr>
          <p:cNvPr id="5" name="Text Placeholder 4">
            <a:extLst>
              <a:ext uri="{FF2B5EF4-FFF2-40B4-BE49-F238E27FC236}">
                <a16:creationId xmlns:a16="http://schemas.microsoft.com/office/drawing/2014/main" xmlns="" id="{15526C82-2D7E-4076-8AD0-A769D8C9D6F1}"/>
              </a:ext>
            </a:extLst>
          </p:cNvPr>
          <p:cNvSpPr>
            <a:spLocks noGrp="1"/>
          </p:cNvSpPr>
          <p:nvPr>
            <p:ph type="body" sz="quarter" idx="3"/>
          </p:nvPr>
        </p:nvSpPr>
        <p:spPr/>
        <p:txBody>
          <a:bodyPr/>
          <a:lstStyle/>
          <a:p>
            <a:r>
              <a:rPr lang="en-US" dirty="0"/>
              <a:t> </a:t>
            </a:r>
          </a:p>
        </p:txBody>
      </p:sp>
      <p:pic>
        <p:nvPicPr>
          <p:cNvPr id="7" name="Content Placeholder 6">
            <a:extLst>
              <a:ext uri="{FF2B5EF4-FFF2-40B4-BE49-F238E27FC236}">
                <a16:creationId xmlns:a16="http://schemas.microsoft.com/office/drawing/2014/main" xmlns="" id="{5BA2F5DE-BFEE-43EE-94F6-81A9020F6506}"/>
              </a:ext>
            </a:extLst>
          </p:cNvPr>
          <p:cNvPicPr>
            <a:picLocks noGrp="1" noChangeAspect="1"/>
          </p:cNvPicPr>
          <p:nvPr>
            <p:ph sz="quarter" idx="4"/>
          </p:nvPr>
        </p:nvPicPr>
        <p:blipFill>
          <a:blip r:embed="rId3"/>
          <a:stretch>
            <a:fillRect/>
          </a:stretch>
        </p:blipFill>
        <p:spPr>
          <a:xfrm>
            <a:off x="5523706" y="3303587"/>
            <a:ext cx="3314700" cy="2171700"/>
          </a:xfrm>
          <a:prstGeom prst="rect">
            <a:avLst/>
          </a:prstGeom>
        </p:spPr>
      </p:pic>
    </p:spTree>
    <p:extLst>
      <p:ext uri="{BB962C8B-B14F-4D97-AF65-F5344CB8AC3E}">
        <p14:creationId xmlns:p14="http://schemas.microsoft.com/office/powerpoint/2010/main" val="3442863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1F9F4E-F1CD-43C8-AEA6-8E28C2CB408C}"/>
              </a:ext>
            </a:extLst>
          </p:cNvPr>
          <p:cNvSpPr>
            <a:spLocks noGrp="1"/>
          </p:cNvSpPr>
          <p:nvPr>
            <p:ph type="title"/>
          </p:nvPr>
        </p:nvSpPr>
        <p:spPr/>
        <p:txBody>
          <a:bodyPr/>
          <a:lstStyle/>
          <a:p>
            <a:pPr algn="ctr"/>
            <a:r>
              <a:rPr kumimoji="0" lang="en-US" sz="2800" b="1" i="0" u="none" strike="noStrike" kern="1200" cap="none" spc="0" normalizeH="0" baseline="0" noProof="0" dirty="0">
                <a:ln>
                  <a:noFill/>
                </a:ln>
                <a:solidFill>
                  <a:srgbClr val="1B1B1B"/>
                </a:solidFill>
                <a:effectLst/>
                <a:uLnTx/>
                <a:uFillTx/>
                <a:latin typeface="Times New Roman" panose="02020603050405020304" pitchFamily="18" charset="0"/>
                <a:ea typeface="+mj-ea"/>
                <a:cs typeface="Times New Roman" panose="02020603050405020304" pitchFamily="18" charset="0"/>
              </a:rPr>
              <a:t>Pulmonary Function Testing and Bedside Pulmonary Mechanics</a:t>
            </a:r>
            <a:endParaRPr lang="en-US" dirty="0"/>
          </a:p>
        </p:txBody>
      </p:sp>
      <p:sp>
        <p:nvSpPr>
          <p:cNvPr id="3" name="Text Placeholder 2">
            <a:extLst>
              <a:ext uri="{FF2B5EF4-FFF2-40B4-BE49-F238E27FC236}">
                <a16:creationId xmlns:a16="http://schemas.microsoft.com/office/drawing/2014/main" xmlns="" id="{62FDBDA3-E59F-4585-91C6-8958F6170D7A}"/>
              </a:ext>
            </a:extLst>
          </p:cNvPr>
          <p:cNvSpPr>
            <a:spLocks noGrp="1"/>
          </p:cNvSpPr>
          <p:nvPr>
            <p:ph type="body" idx="1"/>
          </p:nvPr>
        </p:nvSpPr>
        <p:spPr>
          <a:xfrm>
            <a:off x="839788" y="1681162"/>
            <a:ext cx="5157787" cy="1171765"/>
          </a:xfrm>
        </p:spPr>
        <p:txBody>
          <a:bodyPr>
            <a:normAutofit/>
          </a:bodyPr>
          <a:lstStyle/>
          <a:p>
            <a:pPr marL="0" marR="0" indent="0" algn="ctr">
              <a:lnSpc>
                <a:spcPct val="200000"/>
              </a:lnSpc>
              <a:spcBef>
                <a:spcPts val="0"/>
              </a:spcBef>
              <a:spcAft>
                <a:spcPts val="800"/>
              </a:spcAft>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Complex Bedside Measurements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Content Placeholder 3">
            <a:extLst>
              <a:ext uri="{FF2B5EF4-FFF2-40B4-BE49-F238E27FC236}">
                <a16:creationId xmlns:a16="http://schemas.microsoft.com/office/drawing/2014/main" xmlns="" id="{D19C30DC-0D9F-4E77-8286-04656E9A5C05}"/>
              </a:ext>
            </a:extLst>
          </p:cNvPr>
          <p:cNvSpPr>
            <a:spLocks noGrp="1"/>
          </p:cNvSpPr>
          <p:nvPr>
            <p:ph sz="half" idx="2"/>
          </p:nvPr>
        </p:nvSpPr>
        <p:spPr>
          <a:xfrm>
            <a:off x="1352840" y="2545737"/>
            <a:ext cx="4342893" cy="3354060"/>
          </a:xfrm>
        </p:spPr>
        <p:txBody>
          <a:bodyPr>
            <a:normAutofit fontScale="92500" lnSpcReduction="10000"/>
          </a:bodyPr>
          <a:lstStyle/>
          <a:p>
            <a:pPr>
              <a:lnSpc>
                <a:spcPct val="200000"/>
              </a:lnSpc>
            </a:pPr>
            <a:r>
              <a:rPr lang="en-US" dirty="0">
                <a:latin typeface="Times New Roman" panose="02020603050405020304" pitchFamily="18" charset="0"/>
                <a:cs typeface="Times New Roman" panose="02020603050405020304" pitchFamily="18" charset="0"/>
              </a:rPr>
              <a:t>These measurements are used to evaluate pulmonary status among neuromuscular patients.</a:t>
            </a:r>
          </a:p>
          <a:p>
            <a:pPr>
              <a:lnSpc>
                <a:spcPct val="200000"/>
              </a:lnSpc>
            </a:pPr>
            <a:r>
              <a:rPr lang="en-US" dirty="0">
                <a:latin typeface="Times New Roman" panose="02020603050405020304" pitchFamily="18" charset="0"/>
                <a:cs typeface="Times New Roman" panose="02020603050405020304" pitchFamily="18" charset="0"/>
              </a:rPr>
              <a:t>The measurements used are;</a:t>
            </a:r>
          </a:p>
          <a:p>
            <a:pPr lvl="1">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P0.1</a:t>
            </a:r>
          </a:p>
          <a:p>
            <a:pPr lvl="1">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Tension time index</a:t>
            </a:r>
          </a:p>
          <a:p>
            <a:pPr marL="457200" lvl="1" indent="0">
              <a:buNone/>
            </a:pPr>
            <a:endParaRPr lang="en-US" dirty="0"/>
          </a:p>
        </p:txBody>
      </p:sp>
      <p:sp>
        <p:nvSpPr>
          <p:cNvPr id="5" name="Text Placeholder 4">
            <a:extLst>
              <a:ext uri="{FF2B5EF4-FFF2-40B4-BE49-F238E27FC236}">
                <a16:creationId xmlns:a16="http://schemas.microsoft.com/office/drawing/2014/main" xmlns="" id="{0099108D-CD86-4676-8B88-B26BB9AA3673}"/>
              </a:ext>
            </a:extLst>
          </p:cNvPr>
          <p:cNvSpPr>
            <a:spLocks noGrp="1"/>
          </p:cNvSpPr>
          <p:nvPr>
            <p:ph type="body" sz="quarter" idx="3"/>
          </p:nvPr>
        </p:nvSpPr>
        <p:spPr/>
        <p:txBody>
          <a:bodyPr>
            <a:normAutofit/>
          </a:bodyPr>
          <a:lstStyle/>
          <a:p>
            <a:r>
              <a:rPr lang="en-US" dirty="0"/>
              <a:t>  </a:t>
            </a:r>
          </a:p>
        </p:txBody>
      </p:sp>
      <p:pic>
        <p:nvPicPr>
          <p:cNvPr id="7" name="Content Placeholder 6">
            <a:extLst>
              <a:ext uri="{FF2B5EF4-FFF2-40B4-BE49-F238E27FC236}">
                <a16:creationId xmlns:a16="http://schemas.microsoft.com/office/drawing/2014/main" xmlns="" id="{1A09CDCD-50AF-4574-B5FB-50B88E3D5943}"/>
              </a:ext>
            </a:extLst>
          </p:cNvPr>
          <p:cNvPicPr>
            <a:picLocks noGrp="1" noChangeAspect="1"/>
          </p:cNvPicPr>
          <p:nvPr>
            <p:ph sz="quarter" idx="4"/>
          </p:nvPr>
        </p:nvPicPr>
        <p:blipFill>
          <a:blip r:embed="rId3"/>
          <a:stretch>
            <a:fillRect/>
          </a:stretch>
        </p:blipFill>
        <p:spPr>
          <a:xfrm>
            <a:off x="5666581" y="3594100"/>
            <a:ext cx="3028950" cy="1590675"/>
          </a:xfrm>
          <a:prstGeom prst="rect">
            <a:avLst/>
          </a:prstGeom>
        </p:spPr>
      </p:pic>
    </p:spTree>
    <p:extLst>
      <p:ext uri="{BB962C8B-B14F-4D97-AF65-F5344CB8AC3E}">
        <p14:creationId xmlns:p14="http://schemas.microsoft.com/office/powerpoint/2010/main" val="1475281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AB52FB-ADA6-4CD7-8AB3-476AFF63877D}"/>
              </a:ext>
            </a:extLst>
          </p:cNvPr>
          <p:cNvSpPr>
            <a:spLocks noGrp="1"/>
          </p:cNvSpPr>
          <p:nvPr>
            <p:ph type="title"/>
          </p:nvPr>
        </p:nvSpPr>
        <p:spPr/>
        <p:txBody>
          <a:bodyPr>
            <a:normAutofit fontScale="90000"/>
          </a:bodyPr>
          <a:lstStyle/>
          <a:p>
            <a:pPr marL="342900" marR="0" lvl="0" indent="-342900" algn="ctr">
              <a:lnSpc>
                <a:spcPct val="200000"/>
              </a:lnSpc>
              <a:spcBef>
                <a:spcPts val="0"/>
              </a:spcBef>
              <a:spcAft>
                <a:spcPts val="800"/>
              </a:spcAft>
            </a:pPr>
            <a:r>
              <a:rPr lang="en-US" sz="3100" b="1" dirty="0">
                <a:effectLst/>
                <a:latin typeface="Times New Roman" panose="02020603050405020304" pitchFamily="18" charset="0"/>
                <a:ea typeface="Calibri" panose="020F0502020204030204" pitchFamily="34" charset="0"/>
                <a:cs typeface="Times New Roman" panose="02020603050405020304" pitchFamily="18" charset="0"/>
              </a:rPr>
              <a:t>Radiographic Imaging</a:t>
            </a:r>
            <a:r>
              <a:rPr lang="en-US" sz="4000" dirty="0">
                <a:effectLst/>
                <a:latin typeface="Calibri" panose="020F0502020204030204" pitchFamily="34" charset="0"/>
                <a:ea typeface="Calibri" panose="020F0502020204030204" pitchFamily="34" charset="0"/>
                <a:cs typeface="Times New Roman" panose="02020603050405020304" pitchFamily="18" charset="0"/>
              </a:rPr>
              <a:t/>
            </a:r>
            <a:br>
              <a:rPr lang="en-US" sz="40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2378C982-5C5C-4279-AEC6-6182A81AB674}"/>
              </a:ext>
            </a:extLst>
          </p:cNvPr>
          <p:cNvSpPr>
            <a:spLocks noGrp="1"/>
          </p:cNvSpPr>
          <p:nvPr>
            <p:ph sz="half" idx="1"/>
          </p:nvPr>
        </p:nvSpPr>
        <p:spPr>
          <a:xfrm>
            <a:off x="876322" y="1695719"/>
            <a:ext cx="4313864" cy="3777622"/>
          </a:xfrm>
        </p:spPr>
        <p:txBody>
          <a:bodyPr anchor="ctr">
            <a:normAutofit fontScale="85000" lnSpcReduction="10000"/>
          </a:bodyPr>
          <a:lstStyle/>
          <a:p>
            <a:pPr>
              <a:lnSpc>
                <a:spcPct val="200000"/>
              </a:lnSpc>
            </a:pPr>
            <a:r>
              <a:rPr lang="en-US" dirty="0">
                <a:latin typeface="Times New Roman" panose="02020603050405020304" pitchFamily="18" charset="0"/>
                <a:cs typeface="Times New Roman" panose="02020603050405020304" pitchFamily="18" charset="0"/>
              </a:rPr>
              <a:t>Characterized by;</a:t>
            </a:r>
          </a:p>
          <a:p>
            <a:pPr lvl="1">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White brightness in metallic and bone orthopedic appearance</a:t>
            </a:r>
          </a:p>
          <a:p>
            <a:pPr lvl="1">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Expanded lungs are black due to absorption of tiny beam</a:t>
            </a:r>
          </a:p>
          <a:p>
            <a:pPr lvl="1">
              <a:lnSpc>
                <a:spcPct val="200000"/>
              </a:lnSpc>
              <a:buFont typeface="Wingdings" panose="05000000000000000000"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fluid and organs with soft tissues exhibit gray shades </a:t>
            </a:r>
            <a:endParaRPr lang="en-US"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xmlns="" id="{BC9B0A3D-F9D4-414D-9ABB-9C20A657E08F}"/>
              </a:ext>
            </a:extLst>
          </p:cNvPr>
          <p:cNvPicPr>
            <a:picLocks noGrp="1" noChangeAspect="1"/>
          </p:cNvPicPr>
          <p:nvPr>
            <p:ph sz="half" idx="2"/>
          </p:nvPr>
        </p:nvPicPr>
        <p:blipFill>
          <a:blip r:embed="rId3"/>
          <a:stretch>
            <a:fillRect/>
          </a:stretch>
        </p:blipFill>
        <p:spPr>
          <a:xfrm>
            <a:off x="6638544" y="1345723"/>
            <a:ext cx="3749040" cy="4686301"/>
          </a:xfrm>
          <a:prstGeom prst="rect">
            <a:avLst/>
          </a:prstGeom>
        </p:spPr>
      </p:pic>
    </p:spTree>
    <p:extLst>
      <p:ext uri="{BB962C8B-B14F-4D97-AF65-F5344CB8AC3E}">
        <p14:creationId xmlns:p14="http://schemas.microsoft.com/office/powerpoint/2010/main" val="1301582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Reference </a:t>
            </a:r>
            <a:endParaRPr lang="en-GB" dirty="0"/>
          </a:p>
        </p:txBody>
      </p:sp>
      <p:sp>
        <p:nvSpPr>
          <p:cNvPr id="6" name="Content Placeholder 5"/>
          <p:cNvSpPr>
            <a:spLocks noGrp="1"/>
          </p:cNvSpPr>
          <p:nvPr>
            <p:ph idx="1"/>
          </p:nvPr>
        </p:nvSpPr>
        <p:spPr/>
        <p:txBody>
          <a:bodyPr/>
          <a:lstStyle/>
          <a:p>
            <a:r>
              <a:rPr lang="en-US" dirty="0"/>
              <a:t>Walsh, B. K. (2018). </a:t>
            </a:r>
            <a:r>
              <a:rPr lang="en-GB" dirty="0"/>
              <a:t>Neonatal and </a:t>
            </a:r>
            <a:r>
              <a:rPr lang="en-GB" dirty="0" err="1"/>
              <a:t>Pediatric</a:t>
            </a:r>
            <a:r>
              <a:rPr lang="en-GB" dirty="0"/>
              <a:t> Respiratory Care-E-Book. Elsevier Health Sciences.</a:t>
            </a:r>
          </a:p>
          <a:p>
            <a:endParaRPr lang="en-GB" dirty="0"/>
          </a:p>
        </p:txBody>
      </p:sp>
    </p:spTree>
    <p:extLst>
      <p:ext uri="{BB962C8B-B14F-4D97-AF65-F5344CB8AC3E}">
        <p14:creationId xmlns:p14="http://schemas.microsoft.com/office/powerpoint/2010/main" val="1770748262"/>
      </p:ext>
    </p:extLst>
  </p:cSld>
  <p:clrMapOvr>
    <a:masterClrMapping/>
  </p:clrMapOvr>
</p:sld>
</file>

<file path=ppt/theme/theme1.xml><?xml version="1.0" encoding="utf-8"?>
<a:theme xmlns:a="http://schemas.openxmlformats.org/drawingml/2006/main" name="Facet">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253</TotalTime>
  <Words>1381</Words>
  <Application>Microsoft Office PowerPoint</Application>
  <PresentationFormat>Widescreen</PresentationFormat>
  <Paragraphs>80</Paragraphs>
  <Slides>11</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Times New Roman</vt:lpstr>
      <vt:lpstr>Trebuchet MS</vt:lpstr>
      <vt:lpstr>Wingdings</vt:lpstr>
      <vt:lpstr>Wingdings 3</vt:lpstr>
      <vt:lpstr>Facet</vt:lpstr>
      <vt:lpstr>Examination and Assessment of the Neonatal Pediatric Patient, Pulmonary Function Testing and Bedside Pulmonary Mechanics, Radiographic Assessment  Name Institution Course Instructor Date</vt:lpstr>
      <vt:lpstr>Physical Examination of the Neonate </vt:lpstr>
      <vt:lpstr>Physical Examination of the Neonate</vt:lpstr>
      <vt:lpstr>Physical Examination of the Neonate</vt:lpstr>
      <vt:lpstr>Physical Examination of the Neonate</vt:lpstr>
      <vt:lpstr>Physical Examination of the Neonate</vt:lpstr>
      <vt:lpstr>Pulmonary Function Testing and Bedside Pulmonary Mechanics </vt:lpstr>
      <vt:lpstr>Pulmonary Function Testing and Bedside Pulmonary Mechanics</vt:lpstr>
      <vt:lpstr>Pulmonary Function Testing and Bedside Pulmonary Mechanics</vt:lpstr>
      <vt:lpstr>Radiographic Imaging </vt:lpstr>
      <vt:lpstr>Reference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Examination and Assessment of the Neonatal Pediatric Patient, Pulmonary Function Testing and Bedside Pulmonary Mechanics, Radiographic Assessment  Name Institution Course Instructor Date</dc:title>
  <dc:creator>user</dc:creator>
  <cp:lastModifiedBy>admin</cp:lastModifiedBy>
  <cp:revision>4</cp:revision>
  <dcterms:created xsi:type="dcterms:W3CDTF">2021-10-04T18:20:26Z</dcterms:created>
  <dcterms:modified xsi:type="dcterms:W3CDTF">2021-10-05T00:25:29Z</dcterms:modified>
</cp:coreProperties>
</file>